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A04845-4971-4C02-923D-92D75FA7DFE7}"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94DD9-F9A6-4A7F-BBC6-2BEB3069BC46}" type="slidenum">
              <a:rPr lang="en-US" smtClean="0"/>
              <a:t>‹#›</a:t>
            </a:fld>
            <a:endParaRPr lang="en-US"/>
          </a:p>
        </p:txBody>
      </p:sp>
    </p:spTree>
    <p:extLst>
      <p:ext uri="{BB962C8B-B14F-4D97-AF65-F5344CB8AC3E}">
        <p14:creationId xmlns:p14="http://schemas.microsoft.com/office/powerpoint/2010/main" val="3154989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A04845-4971-4C02-923D-92D75FA7DFE7}"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94DD9-F9A6-4A7F-BBC6-2BEB3069BC46}" type="slidenum">
              <a:rPr lang="en-US" smtClean="0"/>
              <a:t>‹#›</a:t>
            </a:fld>
            <a:endParaRPr lang="en-US"/>
          </a:p>
        </p:txBody>
      </p:sp>
    </p:spTree>
    <p:extLst>
      <p:ext uri="{BB962C8B-B14F-4D97-AF65-F5344CB8AC3E}">
        <p14:creationId xmlns:p14="http://schemas.microsoft.com/office/powerpoint/2010/main" val="2655863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A04845-4971-4C02-923D-92D75FA7DFE7}"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94DD9-F9A6-4A7F-BBC6-2BEB3069BC46}" type="slidenum">
              <a:rPr lang="en-US" smtClean="0"/>
              <a:t>‹#›</a:t>
            </a:fld>
            <a:endParaRPr lang="en-US"/>
          </a:p>
        </p:txBody>
      </p:sp>
    </p:spTree>
    <p:extLst>
      <p:ext uri="{BB962C8B-B14F-4D97-AF65-F5344CB8AC3E}">
        <p14:creationId xmlns:p14="http://schemas.microsoft.com/office/powerpoint/2010/main" val="3307205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A04845-4971-4C02-923D-92D75FA7DFE7}"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94DD9-F9A6-4A7F-BBC6-2BEB3069BC46}" type="slidenum">
              <a:rPr lang="en-US" smtClean="0"/>
              <a:t>‹#›</a:t>
            </a:fld>
            <a:endParaRPr lang="en-US"/>
          </a:p>
        </p:txBody>
      </p:sp>
    </p:spTree>
    <p:extLst>
      <p:ext uri="{BB962C8B-B14F-4D97-AF65-F5344CB8AC3E}">
        <p14:creationId xmlns:p14="http://schemas.microsoft.com/office/powerpoint/2010/main" val="4227084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A04845-4971-4C02-923D-92D75FA7DFE7}"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94DD9-F9A6-4A7F-BBC6-2BEB3069BC46}" type="slidenum">
              <a:rPr lang="en-US" smtClean="0"/>
              <a:t>‹#›</a:t>
            </a:fld>
            <a:endParaRPr lang="en-US"/>
          </a:p>
        </p:txBody>
      </p:sp>
    </p:spTree>
    <p:extLst>
      <p:ext uri="{BB962C8B-B14F-4D97-AF65-F5344CB8AC3E}">
        <p14:creationId xmlns:p14="http://schemas.microsoft.com/office/powerpoint/2010/main" val="270216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A04845-4971-4C02-923D-92D75FA7DFE7}" type="datetimeFigureOut">
              <a:rPr lang="en-US" smtClean="0"/>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D94DD9-F9A6-4A7F-BBC6-2BEB3069BC46}" type="slidenum">
              <a:rPr lang="en-US" smtClean="0"/>
              <a:t>‹#›</a:t>
            </a:fld>
            <a:endParaRPr lang="en-US"/>
          </a:p>
        </p:txBody>
      </p:sp>
    </p:spTree>
    <p:extLst>
      <p:ext uri="{BB962C8B-B14F-4D97-AF65-F5344CB8AC3E}">
        <p14:creationId xmlns:p14="http://schemas.microsoft.com/office/powerpoint/2010/main" val="1416915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A04845-4971-4C02-923D-92D75FA7DFE7}" type="datetimeFigureOut">
              <a:rPr lang="en-US" smtClean="0"/>
              <a:t>11/20/2014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D94DD9-F9A6-4A7F-BBC6-2BEB3069BC46}" type="slidenum">
              <a:rPr lang="en-US" smtClean="0"/>
              <a:t>‹#›</a:t>
            </a:fld>
            <a:endParaRPr lang="en-US"/>
          </a:p>
        </p:txBody>
      </p:sp>
    </p:spTree>
    <p:extLst>
      <p:ext uri="{BB962C8B-B14F-4D97-AF65-F5344CB8AC3E}">
        <p14:creationId xmlns:p14="http://schemas.microsoft.com/office/powerpoint/2010/main" val="1327232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A04845-4971-4C02-923D-92D75FA7DFE7}" type="datetimeFigureOut">
              <a:rPr lang="en-US" smtClean="0"/>
              <a:t>11/20/2014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D94DD9-F9A6-4A7F-BBC6-2BEB3069BC46}" type="slidenum">
              <a:rPr lang="en-US" smtClean="0"/>
              <a:t>‹#›</a:t>
            </a:fld>
            <a:endParaRPr lang="en-US"/>
          </a:p>
        </p:txBody>
      </p:sp>
    </p:spTree>
    <p:extLst>
      <p:ext uri="{BB962C8B-B14F-4D97-AF65-F5344CB8AC3E}">
        <p14:creationId xmlns:p14="http://schemas.microsoft.com/office/powerpoint/2010/main" val="1111335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A04845-4971-4C02-923D-92D75FA7DFE7}" type="datetimeFigureOut">
              <a:rPr lang="en-US" smtClean="0"/>
              <a:t>11/20/2014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D94DD9-F9A6-4A7F-BBC6-2BEB3069BC46}" type="slidenum">
              <a:rPr lang="en-US" smtClean="0"/>
              <a:t>‹#›</a:t>
            </a:fld>
            <a:endParaRPr lang="en-US"/>
          </a:p>
        </p:txBody>
      </p:sp>
    </p:spTree>
    <p:extLst>
      <p:ext uri="{BB962C8B-B14F-4D97-AF65-F5344CB8AC3E}">
        <p14:creationId xmlns:p14="http://schemas.microsoft.com/office/powerpoint/2010/main" val="1868978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A04845-4971-4C02-923D-92D75FA7DFE7}" type="datetimeFigureOut">
              <a:rPr lang="en-US" smtClean="0"/>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D94DD9-F9A6-4A7F-BBC6-2BEB3069BC46}" type="slidenum">
              <a:rPr lang="en-US" smtClean="0"/>
              <a:t>‹#›</a:t>
            </a:fld>
            <a:endParaRPr lang="en-US"/>
          </a:p>
        </p:txBody>
      </p:sp>
    </p:spTree>
    <p:extLst>
      <p:ext uri="{BB962C8B-B14F-4D97-AF65-F5344CB8AC3E}">
        <p14:creationId xmlns:p14="http://schemas.microsoft.com/office/powerpoint/2010/main" val="1648027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A04845-4971-4C02-923D-92D75FA7DFE7}" type="datetimeFigureOut">
              <a:rPr lang="en-US" smtClean="0"/>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D94DD9-F9A6-4A7F-BBC6-2BEB3069BC46}" type="slidenum">
              <a:rPr lang="en-US" smtClean="0"/>
              <a:t>‹#›</a:t>
            </a:fld>
            <a:endParaRPr lang="en-US"/>
          </a:p>
        </p:txBody>
      </p:sp>
    </p:spTree>
    <p:extLst>
      <p:ext uri="{BB962C8B-B14F-4D97-AF65-F5344CB8AC3E}">
        <p14:creationId xmlns:p14="http://schemas.microsoft.com/office/powerpoint/2010/main" val="4080320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A04845-4971-4C02-923D-92D75FA7DFE7}" type="datetimeFigureOut">
              <a:rPr lang="en-US" smtClean="0"/>
              <a:t>11/20/2014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D94DD9-F9A6-4A7F-BBC6-2BEB3069BC46}" type="slidenum">
              <a:rPr lang="en-US" smtClean="0"/>
              <a:t>‹#›</a:t>
            </a:fld>
            <a:endParaRPr lang="en-US"/>
          </a:p>
        </p:txBody>
      </p:sp>
    </p:spTree>
    <p:extLst>
      <p:ext uri="{BB962C8B-B14F-4D97-AF65-F5344CB8AC3E}">
        <p14:creationId xmlns:p14="http://schemas.microsoft.com/office/powerpoint/2010/main" val="3624534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Steps to Writing </a:t>
            </a:r>
            <a:br>
              <a:rPr lang="en-US" dirty="0" smtClean="0"/>
            </a:br>
            <a:r>
              <a:rPr lang="en-US" dirty="0" smtClean="0"/>
              <a:t>a Thesis Statement</a:t>
            </a:r>
            <a:endParaRPr lang="en-US" dirty="0"/>
          </a:p>
        </p:txBody>
      </p:sp>
    </p:spTree>
    <p:extLst>
      <p:ext uri="{BB962C8B-B14F-4D97-AF65-F5344CB8AC3E}">
        <p14:creationId xmlns:p14="http://schemas.microsoft.com/office/powerpoint/2010/main" val="1660454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5668963"/>
          </a:xfrm>
        </p:spPr>
        <p:txBody>
          <a:bodyPr>
            <a:normAutofit fontScale="85000" lnSpcReduction="10000"/>
          </a:bodyPr>
          <a:lstStyle/>
          <a:p>
            <a:pPr marL="0" indent="0">
              <a:buNone/>
            </a:pPr>
            <a:endParaRPr lang="en-US" dirty="0"/>
          </a:p>
          <a:p>
            <a:pPr marL="0" indent="0">
              <a:buNone/>
            </a:pPr>
            <a:r>
              <a:rPr lang="en-US" dirty="0" smtClean="0"/>
              <a:t>You might start with making a valid comparison:  </a:t>
            </a:r>
            <a:br>
              <a:rPr lang="en-US" dirty="0" smtClean="0"/>
            </a:br>
            <a:r>
              <a:rPr lang="en-US" dirty="0" smtClean="0"/>
              <a:t/>
            </a:r>
            <a:br>
              <a:rPr lang="en-US" dirty="0" smtClean="0"/>
            </a:br>
            <a:r>
              <a:rPr lang="en-US" dirty="0" err="1" smtClean="0"/>
              <a:t>McMurphy</a:t>
            </a:r>
            <a:r>
              <a:rPr lang="en-US" dirty="0" smtClean="0"/>
              <a:t>, the ex-con mental patient, is a lot like Jesus.  </a:t>
            </a:r>
          </a:p>
          <a:p>
            <a:pPr marL="0" indent="0">
              <a:buNone/>
            </a:pPr>
            <a:r>
              <a:rPr lang="en-US" dirty="0"/>
              <a:t> </a:t>
            </a:r>
            <a:r>
              <a:rPr lang="en-US" dirty="0" smtClean="0"/>
              <a:t>   </a:t>
            </a:r>
            <a:r>
              <a:rPr lang="en-US" i="1" dirty="0" smtClean="0"/>
              <a:t>Good observation—and maybe not an immediately obvious observation—but it’s still only an observation!</a:t>
            </a:r>
          </a:p>
          <a:p>
            <a:pPr marL="0" indent="0">
              <a:buNone/>
            </a:pPr>
            <a:endParaRPr lang="en-US" i="1" dirty="0" smtClean="0"/>
          </a:p>
          <a:p>
            <a:pPr marL="0" indent="0">
              <a:buNone/>
            </a:pPr>
            <a:r>
              <a:rPr lang="en-US" dirty="0" smtClean="0"/>
              <a:t>So the question is, then…….</a:t>
            </a:r>
          </a:p>
          <a:p>
            <a:pPr marL="0" indent="0">
              <a:buNone/>
            </a:pPr>
            <a:r>
              <a:rPr lang="en-US" dirty="0" smtClean="0"/>
              <a:t/>
            </a:r>
            <a:br>
              <a:rPr lang="en-US" dirty="0" smtClean="0"/>
            </a:br>
            <a:r>
              <a:rPr lang="en-US" dirty="0" smtClean="0"/>
              <a:t>How do you move from making a good observation to making a statement that is not obvious to the average reader and communicates a complex, surprising, interesting argument?</a:t>
            </a:r>
            <a:endParaRPr lang="en-US" dirty="0"/>
          </a:p>
        </p:txBody>
      </p:sp>
    </p:spTree>
    <p:extLst>
      <p:ext uri="{BB962C8B-B14F-4D97-AF65-F5344CB8AC3E}">
        <p14:creationId xmlns:p14="http://schemas.microsoft.com/office/powerpoint/2010/main" val="3184753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5668963"/>
          </a:xfrm>
        </p:spPr>
        <p:txBody>
          <a:bodyPr>
            <a:normAutofit/>
          </a:bodyPr>
          <a:lstStyle/>
          <a:p>
            <a:pPr marL="0" indent="0">
              <a:buNone/>
            </a:pPr>
            <a:r>
              <a:rPr lang="en-US" dirty="0" smtClean="0"/>
              <a:t>One way you can move this comparison towards being an interesting and complex argument is to put the whole comparison in a subordinate clause and then figure out what the main clause should contain.  </a:t>
            </a:r>
          </a:p>
          <a:p>
            <a:pPr marL="0" indent="0">
              <a:buNone/>
            </a:pPr>
            <a:endParaRPr lang="en-US" dirty="0"/>
          </a:p>
          <a:p>
            <a:pPr marL="0" indent="0">
              <a:buNone/>
            </a:pPr>
            <a:r>
              <a:rPr lang="en-US" dirty="0" smtClean="0"/>
              <a:t>By showing parallels between Christ and his ex-con, mental patient, </a:t>
            </a:r>
            <a:r>
              <a:rPr lang="en-US" dirty="0" err="1" smtClean="0"/>
              <a:t>McMurphy</a:t>
            </a:r>
            <a:r>
              <a:rPr lang="en-US" dirty="0" smtClean="0"/>
              <a:t>, </a:t>
            </a:r>
            <a:r>
              <a:rPr lang="en-US" dirty="0" err="1" smtClean="0"/>
              <a:t>Kesey</a:t>
            </a:r>
            <a:r>
              <a:rPr lang="en-US" dirty="0"/>
              <a:t> </a:t>
            </a:r>
            <a:r>
              <a:rPr lang="en-US" sz="1800" dirty="0" smtClean="0"/>
              <a:t>(allows, communicates, shows, suggests, protests, exposes, makes clear, etc.)_______________________________________________________________</a:t>
            </a:r>
            <a:r>
              <a:rPr lang="en-US" dirty="0" smtClean="0"/>
              <a:t/>
            </a:r>
            <a:br>
              <a:rPr lang="en-US" dirty="0" smtClean="0"/>
            </a:br>
            <a:r>
              <a:rPr lang="en-US" dirty="0" smtClean="0"/>
              <a:t>______________________________________</a:t>
            </a:r>
            <a:endParaRPr lang="en-US" dirty="0"/>
          </a:p>
        </p:txBody>
      </p:sp>
    </p:spTree>
    <p:extLst>
      <p:ext uri="{BB962C8B-B14F-4D97-AF65-F5344CB8AC3E}">
        <p14:creationId xmlns:p14="http://schemas.microsoft.com/office/powerpoint/2010/main" val="3448359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5668963"/>
          </a:xfrm>
        </p:spPr>
        <p:txBody>
          <a:bodyPr>
            <a:normAutofit/>
          </a:bodyPr>
          <a:lstStyle/>
          <a:p>
            <a:pPr marL="0" indent="0">
              <a:buNone/>
            </a:pPr>
            <a:r>
              <a:rPr lang="en-US" dirty="0" smtClean="0"/>
              <a:t>So…figure out a complex reason why </a:t>
            </a:r>
            <a:r>
              <a:rPr lang="en-US" dirty="0" err="1" smtClean="0"/>
              <a:t>Kesey</a:t>
            </a:r>
            <a:r>
              <a:rPr lang="en-US" dirty="0" smtClean="0"/>
              <a:t> might want to suggest that there is comparison between </a:t>
            </a:r>
            <a:r>
              <a:rPr lang="en-US" dirty="0" err="1" smtClean="0"/>
              <a:t>McMurphy</a:t>
            </a:r>
            <a:r>
              <a:rPr lang="en-US" dirty="0" smtClean="0"/>
              <a:t> and Christ?</a:t>
            </a:r>
          </a:p>
          <a:p>
            <a:pPr marL="0" indent="0">
              <a:buNone/>
            </a:pPr>
            <a:r>
              <a:rPr lang="en-US" dirty="0" smtClean="0"/>
              <a:t>You might say….</a:t>
            </a:r>
            <a:br>
              <a:rPr lang="en-US" dirty="0" smtClean="0"/>
            </a:br>
            <a:r>
              <a:rPr lang="en-US" dirty="0" smtClean="0"/>
              <a:t>M. is the one who brings hope and healing to his fellow mental patients.   </a:t>
            </a:r>
          </a:p>
          <a:p>
            <a:pPr marL="0" indent="0">
              <a:buNone/>
            </a:pPr>
            <a:endParaRPr lang="en-US" dirty="0"/>
          </a:p>
          <a:p>
            <a:pPr marL="0" indent="0">
              <a:buNone/>
            </a:pPr>
            <a:r>
              <a:rPr lang="en-US" dirty="0" smtClean="0"/>
              <a:t>Not a bad start, but M. being helpful doesn’t explain why </a:t>
            </a:r>
            <a:r>
              <a:rPr lang="en-US" dirty="0" err="1" smtClean="0"/>
              <a:t>Kesey</a:t>
            </a:r>
            <a:r>
              <a:rPr lang="en-US" dirty="0" smtClean="0"/>
              <a:t> would care to make the parallel between M. and Christ.  </a:t>
            </a:r>
            <a:endParaRPr lang="en-US" dirty="0"/>
          </a:p>
        </p:txBody>
      </p:sp>
    </p:spTree>
    <p:extLst>
      <p:ext uri="{BB962C8B-B14F-4D97-AF65-F5344CB8AC3E}">
        <p14:creationId xmlns:p14="http://schemas.microsoft.com/office/powerpoint/2010/main" val="1919741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5668963"/>
          </a:xfrm>
        </p:spPr>
        <p:txBody>
          <a:bodyPr>
            <a:normAutofit fontScale="77500" lnSpcReduction="20000"/>
          </a:bodyPr>
          <a:lstStyle/>
          <a:p>
            <a:pPr marL="0" indent="0">
              <a:buNone/>
            </a:pPr>
            <a:r>
              <a:rPr lang="en-US" dirty="0" smtClean="0"/>
              <a:t>Ask the questions:</a:t>
            </a:r>
          </a:p>
          <a:p>
            <a:pPr marL="0" indent="0">
              <a:buNone/>
            </a:pPr>
            <a:r>
              <a:rPr lang="en-US" dirty="0" smtClean="0"/>
              <a:t>Why is </a:t>
            </a:r>
            <a:r>
              <a:rPr lang="en-US" dirty="0" err="1" smtClean="0"/>
              <a:t>McMurphy</a:t>
            </a:r>
            <a:r>
              <a:rPr lang="en-US" dirty="0" smtClean="0"/>
              <a:t> the one compared to Christ?  </a:t>
            </a:r>
          </a:p>
          <a:p>
            <a:pPr marL="0" indent="0">
              <a:buNone/>
            </a:pPr>
            <a:r>
              <a:rPr lang="en-US" dirty="0" smtClean="0"/>
              <a:t>Why not make N. </a:t>
            </a:r>
            <a:r>
              <a:rPr lang="en-US" dirty="0" err="1" smtClean="0"/>
              <a:t>Ratched</a:t>
            </a:r>
            <a:r>
              <a:rPr lang="en-US" dirty="0"/>
              <a:t> </a:t>
            </a:r>
            <a:r>
              <a:rPr lang="en-US" dirty="0" smtClean="0"/>
              <a:t>the kind, compassionate, healing one and then compare her to Christ?  </a:t>
            </a:r>
          </a:p>
          <a:p>
            <a:pPr marL="0" indent="0">
              <a:buNone/>
            </a:pPr>
            <a:r>
              <a:rPr lang="en-US" dirty="0" smtClean="0"/>
              <a:t>Why make an ex-con and mental patient the Christ figure? </a:t>
            </a:r>
          </a:p>
          <a:p>
            <a:pPr marL="0" indent="0">
              <a:buNone/>
            </a:pPr>
            <a:r>
              <a:rPr lang="en-US" dirty="0" smtClean="0"/>
              <a:t>Do we as readers identify with </a:t>
            </a:r>
            <a:r>
              <a:rPr lang="en-US" dirty="0" err="1" smtClean="0"/>
              <a:t>McMurphy</a:t>
            </a:r>
            <a:r>
              <a:rPr lang="en-US" dirty="0" smtClean="0"/>
              <a:t>—the ex-con mental patient?  We do?  Why on earth would be identify with such a person?  </a:t>
            </a:r>
          </a:p>
          <a:p>
            <a:pPr marL="0" indent="0">
              <a:buNone/>
            </a:pPr>
            <a:r>
              <a:rPr lang="en-US" dirty="0" smtClean="0"/>
              <a:t>Why does M. make N. </a:t>
            </a:r>
            <a:r>
              <a:rPr lang="en-US" dirty="0" err="1" smtClean="0"/>
              <a:t>Ratched</a:t>
            </a:r>
            <a:r>
              <a:rPr lang="en-US" dirty="0" smtClean="0"/>
              <a:t> so evil? So sadistic? So extraordinarily lacking in compassion?  </a:t>
            </a:r>
          </a:p>
          <a:p>
            <a:pPr marL="0" indent="0">
              <a:buNone/>
            </a:pPr>
            <a:r>
              <a:rPr lang="en-US" dirty="0" smtClean="0"/>
              <a:t>Why do we, as readers, resent her authority?  Aren’t we supposed to respect authority?  </a:t>
            </a:r>
          </a:p>
          <a:p>
            <a:pPr marL="0" indent="0">
              <a:buNone/>
            </a:pPr>
            <a:r>
              <a:rPr lang="en-US" dirty="0" smtClean="0"/>
              <a:t>What is significant about the power struggle between M. and N. </a:t>
            </a:r>
            <a:r>
              <a:rPr lang="en-US" dirty="0" err="1" smtClean="0"/>
              <a:t>Ratched</a:t>
            </a:r>
            <a:r>
              <a:rPr lang="en-US" dirty="0" smtClean="0"/>
              <a:t>?  Who wins the struggle?  </a:t>
            </a:r>
          </a:p>
          <a:p>
            <a:pPr marL="0" indent="0">
              <a:buNone/>
            </a:pPr>
            <a:r>
              <a:rPr lang="en-US" dirty="0" smtClean="0"/>
              <a:t>Do the answers to any of these questions help you determine why misfit M. is the Christ figure?  </a:t>
            </a:r>
          </a:p>
        </p:txBody>
      </p:sp>
    </p:spTree>
    <p:extLst>
      <p:ext uri="{BB962C8B-B14F-4D97-AF65-F5344CB8AC3E}">
        <p14:creationId xmlns:p14="http://schemas.microsoft.com/office/powerpoint/2010/main" val="2644721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5668963"/>
          </a:xfrm>
        </p:spPr>
        <p:txBody>
          <a:bodyPr>
            <a:normAutofit/>
          </a:bodyPr>
          <a:lstStyle/>
          <a:p>
            <a:pPr marL="0" indent="0">
              <a:buNone/>
            </a:pPr>
            <a:r>
              <a:rPr lang="en-US" dirty="0" err="1" smtClean="0"/>
              <a:t>Hmmmm</a:t>
            </a:r>
            <a:r>
              <a:rPr lang="en-US" dirty="0" smtClean="0"/>
              <a:t>….</a:t>
            </a:r>
          </a:p>
          <a:p>
            <a:pPr marL="0" indent="0">
              <a:buNone/>
            </a:pPr>
            <a:r>
              <a:rPr lang="en-US" dirty="0" smtClean="0"/>
              <a:t>Maybe </a:t>
            </a:r>
            <a:r>
              <a:rPr lang="en-US" dirty="0" err="1" smtClean="0"/>
              <a:t>Kesey</a:t>
            </a:r>
            <a:r>
              <a:rPr lang="en-US" dirty="0" smtClean="0"/>
              <a:t> wants us to sympathize with the “misfit”—and value the human compassion he provides.  </a:t>
            </a:r>
          </a:p>
          <a:p>
            <a:pPr marL="0" indent="0">
              <a:buNone/>
            </a:pPr>
            <a:r>
              <a:rPr lang="en-US" dirty="0" smtClean="0"/>
              <a:t>Maybe he wants us to value M. and the patients so that we will recognize the uniqueness and individuality of these mental patients who make us uncomfortable and, if we’re honest, are people we might rather not have to think about.  </a:t>
            </a:r>
          </a:p>
          <a:p>
            <a:pPr marL="0" indent="0">
              <a:buNone/>
            </a:pPr>
            <a:endParaRPr lang="en-US" dirty="0" smtClean="0"/>
          </a:p>
        </p:txBody>
      </p:sp>
    </p:spTree>
    <p:extLst>
      <p:ext uri="{BB962C8B-B14F-4D97-AF65-F5344CB8AC3E}">
        <p14:creationId xmlns:p14="http://schemas.microsoft.com/office/powerpoint/2010/main" val="1984323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5668963"/>
          </a:xfrm>
        </p:spPr>
        <p:txBody>
          <a:bodyPr>
            <a:normAutofit fontScale="85000" lnSpcReduction="20000"/>
          </a:bodyPr>
          <a:lstStyle/>
          <a:p>
            <a:pPr marL="0" indent="0">
              <a:buNone/>
            </a:pPr>
            <a:r>
              <a:rPr lang="en-US" dirty="0" smtClean="0"/>
              <a:t>So maybe...</a:t>
            </a:r>
          </a:p>
          <a:p>
            <a:pPr marL="0" indent="0">
              <a:buNone/>
            </a:pPr>
            <a:r>
              <a:rPr lang="en-US" dirty="0" smtClean="0"/>
              <a:t>The more M—the misfit, ex-con, mental patient—acts like Christ, the more we see HIS value—his worth—and the more we see the worth of the others we are guilty of calling misfits.  </a:t>
            </a:r>
          </a:p>
          <a:p>
            <a:pPr marL="0" indent="0">
              <a:buNone/>
            </a:pPr>
            <a:r>
              <a:rPr lang="en-US" dirty="0" smtClean="0"/>
              <a:t>Likewise, when Nurse R. demonstrates hyperbolic disdain for the patients—instead of caring for them and valuing them—we unconsciously see ourselves in her reflection of superiority over those she deems unworthy.  Thus, not liking what we see, we cheer for the misfits and want to remove from authoritative positions such soulless people like N. R.  We don’t want to see ourselves as unfeeling like her; we want to see ourselves as supporters of the underdog and </a:t>
            </a:r>
            <a:r>
              <a:rPr lang="en-US" dirty="0" err="1" smtClean="0"/>
              <a:t>Kesey</a:t>
            </a:r>
            <a:r>
              <a:rPr lang="en-US" dirty="0" smtClean="0"/>
              <a:t> gives us greater consciousness of our obligation to insure that all humans receive the fair treatment and justice they deserve.  </a:t>
            </a:r>
          </a:p>
          <a:p>
            <a:pPr marL="0" indent="0">
              <a:buNone/>
            </a:pPr>
            <a:endParaRPr lang="en-US" dirty="0" smtClean="0"/>
          </a:p>
        </p:txBody>
      </p:sp>
    </p:spTree>
    <p:extLst>
      <p:ext uri="{BB962C8B-B14F-4D97-AF65-F5344CB8AC3E}">
        <p14:creationId xmlns:p14="http://schemas.microsoft.com/office/powerpoint/2010/main" val="1870219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5668963"/>
          </a:xfrm>
        </p:spPr>
        <p:txBody>
          <a:bodyPr>
            <a:normAutofit/>
          </a:bodyPr>
          <a:lstStyle/>
          <a:p>
            <a:pPr marL="0" indent="0">
              <a:buNone/>
            </a:pPr>
            <a:r>
              <a:rPr lang="en-US" dirty="0" smtClean="0"/>
              <a:t>So…</a:t>
            </a:r>
          </a:p>
          <a:p>
            <a:pPr marL="0" indent="0">
              <a:buNone/>
            </a:pPr>
            <a:r>
              <a:rPr lang="en-US" dirty="0" smtClean="0"/>
              <a:t>How can you complete the beginning of your thesis?  </a:t>
            </a:r>
          </a:p>
          <a:p>
            <a:pPr marL="0" indent="0">
              <a:buNone/>
            </a:pPr>
            <a:r>
              <a:rPr lang="en-US" dirty="0" smtClean="0"/>
              <a:t>By showing parallels between Christ and his ex-con, mental patient, </a:t>
            </a:r>
            <a:r>
              <a:rPr lang="en-US" dirty="0" err="1" smtClean="0"/>
              <a:t>McMurphy</a:t>
            </a:r>
            <a:r>
              <a:rPr lang="en-US" dirty="0" smtClean="0"/>
              <a:t>, </a:t>
            </a:r>
            <a:r>
              <a:rPr lang="en-US" dirty="0" err="1" smtClean="0"/>
              <a:t>Kesey</a:t>
            </a:r>
            <a:r>
              <a:rPr lang="en-US" dirty="0" smtClean="0"/>
              <a:t> ______________________________________________________________________________</a:t>
            </a:r>
            <a:br>
              <a:rPr lang="en-US" dirty="0" smtClean="0"/>
            </a:br>
            <a:r>
              <a:rPr lang="en-US" dirty="0" smtClean="0"/>
              <a:t>_______________________________________</a:t>
            </a:r>
          </a:p>
          <a:p>
            <a:pPr marL="0" indent="0">
              <a:buNone/>
            </a:pPr>
            <a:r>
              <a:rPr lang="en-US" dirty="0" smtClean="0"/>
              <a:t>_______________________________________</a:t>
            </a:r>
            <a:endParaRPr lang="en-US" dirty="0" smtClean="0"/>
          </a:p>
          <a:p>
            <a:pPr marL="0" indent="0">
              <a:buNone/>
            </a:pPr>
            <a:endParaRPr lang="en-US" dirty="0" smtClean="0"/>
          </a:p>
        </p:txBody>
      </p:sp>
    </p:spTree>
    <p:extLst>
      <p:ext uri="{BB962C8B-B14F-4D97-AF65-F5344CB8AC3E}">
        <p14:creationId xmlns:p14="http://schemas.microsoft.com/office/powerpoint/2010/main" val="164073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5668963"/>
          </a:xfrm>
        </p:spPr>
        <p:txBody>
          <a:bodyPr>
            <a:normAutofit lnSpcReduction="10000"/>
          </a:bodyPr>
          <a:lstStyle/>
          <a:p>
            <a:pPr marL="0" indent="0">
              <a:buNone/>
            </a:pPr>
            <a:r>
              <a:rPr lang="en-US" dirty="0" smtClean="0"/>
              <a:t>How does the argument in your thesis differ from the following “why” or “meaning of the novel as a whole” that one student supplied?  </a:t>
            </a:r>
          </a:p>
          <a:p>
            <a:pPr marL="0" indent="0">
              <a:buNone/>
            </a:pPr>
            <a:r>
              <a:rPr lang="en-US" dirty="0" err="1" smtClean="0"/>
              <a:t>Kesey</a:t>
            </a:r>
            <a:r>
              <a:rPr lang="en-US" dirty="0" smtClean="0"/>
              <a:t> makes clear that the misfits of the 1950’s society—especially those in mental institutions who are devalued and mistreated—deserve to experience salvation and grace in the same way Christ’s followers experienced salvation and grace from Him.  </a:t>
            </a:r>
            <a:br>
              <a:rPr lang="en-US" dirty="0" smtClean="0"/>
            </a:br>
            <a:r>
              <a:rPr lang="en-US" dirty="0" smtClean="0"/>
              <a:t/>
            </a:r>
            <a:br>
              <a:rPr lang="en-US" dirty="0" smtClean="0"/>
            </a:br>
            <a:r>
              <a:rPr lang="en-US" dirty="0" smtClean="0"/>
              <a:t>Are both types of “why’s” necessary for an excellent paper?  </a:t>
            </a:r>
            <a:r>
              <a:rPr lang="en-US" smtClean="0"/>
              <a:t>Why or why not?  </a:t>
            </a:r>
            <a:endParaRPr lang="en-US" dirty="0" smtClean="0"/>
          </a:p>
          <a:p>
            <a:pPr marL="0" indent="0">
              <a:buNone/>
            </a:pPr>
            <a:endParaRPr lang="en-US" dirty="0" smtClean="0"/>
          </a:p>
        </p:txBody>
      </p:sp>
    </p:spTree>
    <p:extLst>
      <p:ext uri="{BB962C8B-B14F-4D97-AF65-F5344CB8AC3E}">
        <p14:creationId xmlns:p14="http://schemas.microsoft.com/office/powerpoint/2010/main" val="4000322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554</Words>
  <Application>Microsoft Office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Steps to Writing  a Thesis Statement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Wake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Steps to Writing  a Thesis Statement</dc:title>
  <dc:creator>mgulledge</dc:creator>
  <cp:lastModifiedBy>mgulledge</cp:lastModifiedBy>
  <cp:revision>6</cp:revision>
  <dcterms:created xsi:type="dcterms:W3CDTF">2014-11-20T14:53:53Z</dcterms:created>
  <dcterms:modified xsi:type="dcterms:W3CDTF">2014-11-20T15:44:49Z</dcterms:modified>
</cp:coreProperties>
</file>